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1" r:id="rId4"/>
    <p:sldId id="290" r:id="rId5"/>
    <p:sldId id="301" r:id="rId6"/>
    <p:sldId id="292" r:id="rId7"/>
    <p:sldId id="302" r:id="rId8"/>
    <p:sldId id="293" r:id="rId9"/>
    <p:sldId id="303" r:id="rId10"/>
    <p:sldId id="294" r:id="rId11"/>
    <p:sldId id="304" r:id="rId12"/>
    <p:sldId id="295" r:id="rId13"/>
    <p:sldId id="305" r:id="rId14"/>
    <p:sldId id="296" r:id="rId15"/>
    <p:sldId id="306" r:id="rId16"/>
    <p:sldId id="297" r:id="rId17"/>
    <p:sldId id="307" r:id="rId18"/>
    <p:sldId id="298" r:id="rId19"/>
    <p:sldId id="308" r:id="rId20"/>
    <p:sldId id="299" r:id="rId21"/>
    <p:sldId id="300" r:id="rId22"/>
    <p:sldId id="26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38" autoAdjust="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jpeg"/><Relationship Id="rId8" Type="http://schemas.openxmlformats.org/officeDocument/2006/relationships/image" Target="../media/image41.jpeg"/><Relationship Id="rId7" Type="http://schemas.openxmlformats.org/officeDocument/2006/relationships/image" Target="../media/image40.jpeg"/><Relationship Id="rId6" Type="http://schemas.openxmlformats.org/officeDocument/2006/relationships/image" Target="../media/image39.jpeg"/><Relationship Id="rId5" Type="http://schemas.openxmlformats.org/officeDocument/2006/relationships/image" Target="../media/image14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48.jpeg"/><Relationship Id="rId17" Type="http://schemas.openxmlformats.org/officeDocument/2006/relationships/image" Target="../media/image47.jpeg"/><Relationship Id="rId16" Type="http://schemas.openxmlformats.org/officeDocument/2006/relationships/image" Target="../media/image46.jpeg"/><Relationship Id="rId15" Type="http://schemas.openxmlformats.org/officeDocument/2006/relationships/image" Target="../media/image45.jpeg"/><Relationship Id="rId14" Type="http://schemas.openxmlformats.org/officeDocument/2006/relationships/image" Target="../media/image3.jpeg"/><Relationship Id="rId13" Type="http://schemas.openxmlformats.org/officeDocument/2006/relationships/image" Target="../media/image6.jpeg"/><Relationship Id="rId12" Type="http://schemas.openxmlformats.org/officeDocument/2006/relationships/image" Target="../media/image8.jpeg"/><Relationship Id="rId11" Type="http://schemas.openxmlformats.org/officeDocument/2006/relationships/image" Target="../media/image44.jpeg"/><Relationship Id="rId10" Type="http://schemas.openxmlformats.org/officeDocument/2006/relationships/image" Target="../media/image43.jpeg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585035"/>
            <a:ext cx="9144000" cy="2387600"/>
          </a:xfrm>
        </p:spPr>
        <p:txBody>
          <a:bodyPr/>
          <a:lstStyle/>
          <a:p>
            <a:r>
              <a:rPr lang="ru-RU" altLang="en-US" dirty="0" smtClean="0"/>
              <a:t>Многообразие протист</a:t>
            </a:r>
            <a:endParaRPr lang="ru-R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7" name="Стрелка влево 6"/>
          <p:cNvSpPr/>
          <p:nvPr/>
        </p:nvSpPr>
        <p:spPr>
          <a:xfrm rot="17220000">
            <a:off x="6856095" y="84455"/>
            <a:ext cx="628650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0740"/>
          </a:xfrm>
        </p:spPr>
        <p:txBody>
          <a:bodyPr/>
          <a:p>
            <a:pPr algn="ctr"/>
            <a:r>
              <a:rPr lang="en-US" altLang="ru-RU"/>
              <a:t>Hacrobia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6645" y="964565"/>
            <a:ext cx="4408170" cy="426974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3924935" y="5320030"/>
            <a:ext cx="3752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Кокколитофориды</a:t>
            </a:r>
            <a:endParaRPr lang="ru-RU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7" name="Стрелка влево 6"/>
          <p:cNvSpPr/>
          <p:nvPr/>
        </p:nvSpPr>
        <p:spPr>
          <a:xfrm rot="12840000">
            <a:off x="1717675" y="593725"/>
            <a:ext cx="945515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US" altLang="en-US"/>
              <a:t>Rhyzaria</a:t>
            </a:r>
            <a:endParaRPr lang="en-US" altLang="en-US"/>
          </a:p>
        </p:txBody>
      </p:sp>
      <p:pic>
        <p:nvPicPr>
          <p:cNvPr id="1040" name="Picture 1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705"/>
            <a:ext cx="3007995" cy="34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445" y="1576705"/>
            <a:ext cx="3710940" cy="525335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1576705"/>
            <a:ext cx="5058410" cy="336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7" name="Стрелка влево 6"/>
          <p:cNvSpPr/>
          <p:nvPr/>
        </p:nvSpPr>
        <p:spPr>
          <a:xfrm rot="10800000">
            <a:off x="289560" y="3804285"/>
            <a:ext cx="945515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7710"/>
          </a:xfrm>
        </p:spPr>
        <p:txBody>
          <a:bodyPr>
            <a:normAutofit fontScale="90000"/>
          </a:bodyPr>
          <a:p>
            <a:pPr algn="ctr"/>
            <a:r>
              <a:rPr lang="en-US" altLang="ru-RU"/>
              <a:t>Alveolata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915670"/>
            <a:ext cx="3444240" cy="344424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0" y="3251835"/>
            <a:ext cx="3100070" cy="3542665"/>
          </a:xfrm>
          <a:prstGeom prst="rect">
            <a:avLst/>
          </a:prstGeom>
        </p:spPr>
      </p:pic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1740" y="915670"/>
            <a:ext cx="3100705" cy="233553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50" y="915670"/>
            <a:ext cx="3896360" cy="258635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181340" y="2277110"/>
            <a:ext cx="1948180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7" name="Стрелка влево 6"/>
          <p:cNvSpPr/>
          <p:nvPr/>
        </p:nvSpPr>
        <p:spPr>
          <a:xfrm rot="7620000">
            <a:off x="2458085" y="6081395"/>
            <a:ext cx="945515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94665"/>
          </a:xfrm>
        </p:spPr>
        <p:txBody>
          <a:bodyPr>
            <a:normAutofit fontScale="90000"/>
          </a:bodyPr>
          <a:p>
            <a:pPr algn="ctr"/>
            <a:r>
              <a:rPr lang="en-US" altLang="ru-RU"/>
              <a:t>Heteroconta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" y="659130"/>
            <a:ext cx="3892550" cy="238442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b="21836"/>
          <a:stretch>
            <a:fillRect/>
          </a:stretch>
        </p:blipFill>
        <p:spPr>
          <a:xfrm rot="16200000">
            <a:off x="2242820" y="2484755"/>
            <a:ext cx="6192520" cy="2541270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3"/>
          <a:srcRect t="16314" b="22618"/>
          <a:stretch>
            <a:fillRect/>
          </a:stretch>
        </p:blipFill>
        <p:spPr>
          <a:xfrm rot="5400000">
            <a:off x="2583815" y="4206875"/>
            <a:ext cx="3384550" cy="156146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" y="3117850"/>
            <a:ext cx="2450465" cy="374015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685" y="659130"/>
            <a:ext cx="4893310" cy="364680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320" y="3470275"/>
            <a:ext cx="4892675" cy="215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180" y="129810"/>
            <a:ext cx="9719035" cy="6598767"/>
          </a:xfrm>
          <a:prstGeom prst="rect">
            <a:avLst/>
          </a:prstGeom>
        </p:spPr>
      </p:pic>
      <p:sp>
        <p:nvSpPr>
          <p:cNvPr id="7" name="Стрелка влево 6"/>
          <p:cNvSpPr/>
          <p:nvPr/>
        </p:nvSpPr>
        <p:spPr>
          <a:xfrm rot="2940000">
            <a:off x="8745855" y="6076315"/>
            <a:ext cx="716280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8985"/>
          </a:xfrm>
        </p:spPr>
        <p:txBody>
          <a:bodyPr>
            <a:normAutofit/>
          </a:bodyPr>
          <a:p>
            <a:pPr algn="ctr"/>
            <a:r>
              <a:rPr lang="en-US" altLang="ru-RU"/>
              <a:t>Opisthoconta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" y="945515"/>
            <a:ext cx="5159375" cy="3568065"/>
          </a:xfrm>
          <a:prstGeom prst="rect">
            <a:avLst/>
          </a:prstGeom>
        </p:spPr>
      </p:pic>
      <p:pic>
        <p:nvPicPr>
          <p:cNvPr id="1068" name="Picture 4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5180"/>
          <a:stretch>
            <a:fillRect/>
          </a:stretch>
        </p:blipFill>
        <p:spPr bwMode="auto">
          <a:xfrm>
            <a:off x="60325" y="635000"/>
            <a:ext cx="2092325" cy="142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90" y="768985"/>
            <a:ext cx="4914265" cy="3830955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/>
          <a:srcRect l="30719" r="36124"/>
          <a:stretch>
            <a:fillRect/>
          </a:stretch>
        </p:blipFill>
        <p:spPr>
          <a:xfrm>
            <a:off x="7264400" y="3572510"/>
            <a:ext cx="1898650" cy="3220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Еще 50 лет назад говорили о том, что протисты бывают всего лишь нескольких форм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60960"/>
            <a:ext cx="10515600" cy="890270"/>
          </a:xfrm>
        </p:spPr>
        <p:txBody>
          <a:bodyPr/>
          <a:p>
            <a:pPr algn="ctr"/>
            <a:r>
              <a:rPr lang="en-US" altLang="ru-RU"/>
              <a:t>Opisthoconta</a:t>
            </a:r>
            <a:endParaRPr lang="en-US" altLang="ru-RU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1920875"/>
            <a:ext cx="8093710" cy="485584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rcRect l="13194" t="35271" r="26360"/>
          <a:stretch>
            <a:fillRect/>
          </a:stretch>
        </p:blipFill>
        <p:spPr>
          <a:xfrm>
            <a:off x="62865" y="146050"/>
            <a:ext cx="3899535" cy="277241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5770"/>
            <a:ext cx="1614805" cy="379095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29005" y="3743325"/>
            <a:ext cx="3790950" cy="22752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180" y="54880"/>
            <a:ext cx="9719035" cy="6598767"/>
          </a:xfrm>
          <a:prstGeom prst="rect">
            <a:avLst/>
          </a:prstGeom>
        </p:spPr>
      </p:pic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29" y="5724815"/>
            <a:ext cx="1959965" cy="90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59" y="5533534"/>
            <a:ext cx="1768870" cy="11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523" y="4235323"/>
            <a:ext cx="1807182" cy="14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54" y="1090656"/>
            <a:ext cx="1332449" cy="15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82970" y="-213321"/>
            <a:ext cx="1532746" cy="20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12" y="-48951"/>
            <a:ext cx="1221693" cy="12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64" y="81773"/>
            <a:ext cx="1993736" cy="136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71" y="1434504"/>
            <a:ext cx="975641" cy="100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08" y="1172542"/>
            <a:ext cx="1288812" cy="10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905" y="2228815"/>
            <a:ext cx="1828682" cy="93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961" y="1434437"/>
            <a:ext cx="1567772" cy="117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826" y="2229120"/>
            <a:ext cx="1561689" cy="12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88" y="3462760"/>
            <a:ext cx="1379348" cy="93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1802" y="3699977"/>
            <a:ext cx="1212928" cy="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Content Placeholder 170"/>
          <p:cNvPicPr>
            <a:picLocks noChangeAspect="1"/>
          </p:cNvPicPr>
          <p:nvPr>
            <p:ph sz="half" idx="1"/>
          </p:nvPr>
        </p:nvPicPr>
        <p:blipFill>
          <a:blip r:embed="rId16"/>
          <a:stretch>
            <a:fillRect/>
          </a:stretch>
        </p:blipFill>
        <p:spPr>
          <a:xfrm>
            <a:off x="949960" y="3387725"/>
            <a:ext cx="1394460" cy="1369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2" name="Content Placeholder 171"/>
          <p:cNvPicPr/>
          <p:nvPr>
            <p:ph sz="half" idx="2"/>
          </p:nvPr>
        </p:nvPicPr>
        <p:blipFill>
          <a:blip r:embed="rId17"/>
          <a:stretch>
            <a:fillRect/>
          </a:stretch>
        </p:blipFill>
        <p:spPr>
          <a:xfrm>
            <a:off x="6459855" y="5660390"/>
            <a:ext cx="1425575" cy="1197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3" name="Picture 172"/>
          <p:cNvPicPr/>
          <p:nvPr/>
        </p:nvPicPr>
        <p:blipFill>
          <a:blip r:embed="rId18"/>
          <a:stretch>
            <a:fillRect/>
          </a:stretch>
        </p:blipFill>
        <p:spPr>
          <a:xfrm>
            <a:off x="8368665" y="5001260"/>
            <a:ext cx="2341245" cy="13163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6162675" y="6101080"/>
            <a:ext cx="833120" cy="60642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Овал 4"/>
          <p:cNvSpPr/>
          <p:nvPr/>
        </p:nvSpPr>
        <p:spPr>
          <a:xfrm>
            <a:off x="5295900" y="5885815"/>
            <a:ext cx="541020" cy="62674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Овал 5"/>
          <p:cNvSpPr/>
          <p:nvPr/>
        </p:nvSpPr>
        <p:spPr>
          <a:xfrm>
            <a:off x="7732395" y="558800"/>
            <a:ext cx="1625600" cy="1259840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5" grpId="0" bldLvl="0" animBg="1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7" name="Стрелка влево 6"/>
          <p:cNvSpPr/>
          <p:nvPr/>
        </p:nvSpPr>
        <p:spPr>
          <a:xfrm>
            <a:off x="10608945" y="3940175"/>
            <a:ext cx="1409065" cy="9131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8185" y="1273810"/>
            <a:ext cx="7996555" cy="52730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Amoebozoa</a:t>
            </a:r>
            <a:endParaRPr lang="en-US" altLang="en-US"/>
          </a:p>
        </p:txBody>
      </p:sp>
      <p:pic>
        <p:nvPicPr>
          <p:cNvPr id="1058" name="Picture 3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" y="1584960"/>
            <a:ext cx="3135630" cy="21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15" y="1584960"/>
            <a:ext cx="4402455" cy="247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50605" y="1584960"/>
            <a:ext cx="3290570" cy="2468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7" name="Стрелка влево 6"/>
          <p:cNvSpPr/>
          <p:nvPr/>
        </p:nvSpPr>
        <p:spPr>
          <a:xfrm rot="20160000">
            <a:off x="10658475" y="1658620"/>
            <a:ext cx="1409065" cy="9131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ru-RU"/>
              <a:t>Excavata</a:t>
            </a:r>
            <a:endParaRPr lang="en-US" altLang="ru-RU"/>
          </a:p>
        </p:txBody>
      </p:sp>
      <p:pic>
        <p:nvPicPr>
          <p:cNvPr id="1056" name="Picture 3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70" y="1453515"/>
            <a:ext cx="3629660" cy="290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35" y="1454150"/>
            <a:ext cx="3901440" cy="2903220"/>
          </a:xfrm>
          <a:prstGeom prst="rect">
            <a:avLst/>
          </a:prstGeom>
        </p:spPr>
      </p:pic>
      <p:pic>
        <p:nvPicPr>
          <p:cNvPr id="5" name="Picture 3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05" y="1470660"/>
            <a:ext cx="3764280" cy="282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7" name="Стрелка влево 6"/>
          <p:cNvSpPr/>
          <p:nvPr/>
        </p:nvSpPr>
        <p:spPr>
          <a:xfrm rot="19320000">
            <a:off x="8814435" y="167640"/>
            <a:ext cx="1409065" cy="9131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pPr algn="ctr"/>
            <a:r>
              <a:rPr lang="en-US" altLang="ru-RU"/>
              <a:t>Archaeplastida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2090" y="906780"/>
            <a:ext cx="3539490" cy="29286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906780"/>
            <a:ext cx="3759835" cy="51041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345" y="906780"/>
            <a:ext cx="4404995" cy="2929255"/>
          </a:xfrm>
          <a:prstGeom prst="rect">
            <a:avLst/>
          </a:prstGeom>
        </p:spPr>
      </p:pic>
      <p:pic>
        <p:nvPicPr>
          <p:cNvPr id="170" name="Content Placeholder 169"/>
          <p:cNvPicPr/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20105" y="3947160"/>
            <a:ext cx="3825240" cy="29108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WPS Presentation</Application>
  <PresentationFormat>Широкоэкранный</PresentationFormat>
  <Paragraphs>24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Тема Office</vt:lpstr>
      <vt:lpstr>Многообразие протист</vt:lpstr>
      <vt:lpstr>Еще 50 лет назад говорили о том, что протисты бывают всего лишь нескольких форм</vt:lpstr>
      <vt:lpstr>PowerPoint 演示文稿</vt:lpstr>
      <vt:lpstr>PowerPoint 演示文稿</vt:lpstr>
      <vt:lpstr>Amoebozoa</vt:lpstr>
      <vt:lpstr>PowerPoint 演示文稿</vt:lpstr>
      <vt:lpstr>Excavata</vt:lpstr>
      <vt:lpstr>PowerPoint 演示文稿</vt:lpstr>
      <vt:lpstr>Archaeplastida</vt:lpstr>
      <vt:lpstr>PowerPoint 演示文稿</vt:lpstr>
      <vt:lpstr>Hacrobia</vt:lpstr>
      <vt:lpstr>PowerPoint 演示文稿</vt:lpstr>
      <vt:lpstr>Rhyzaria</vt:lpstr>
      <vt:lpstr>PowerPoint 演示文稿</vt:lpstr>
      <vt:lpstr>Alveolata</vt:lpstr>
      <vt:lpstr>PowerPoint 演示文稿</vt:lpstr>
      <vt:lpstr>Heteroconta</vt:lpstr>
      <vt:lpstr>PowerPoint 演示文稿</vt:lpstr>
      <vt:lpstr>Opisthoconta</vt:lpstr>
      <vt:lpstr>Opisthoconta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polyd</cp:lastModifiedBy>
  <cp:revision>129</cp:revision>
  <dcterms:created xsi:type="dcterms:W3CDTF">2018-10-14T15:04:00Z</dcterms:created>
  <dcterms:modified xsi:type="dcterms:W3CDTF">2021-10-30T10:31:06Z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ADFF1759EB424639A42BEA5198FE197C</vt:lpwstr>
  </property>
</Properties>
</file>